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mien NOLLE" initials="DN" lastIdx="2" clrIdx="0">
    <p:extLst>
      <p:ext uri="{19B8F6BF-5375-455C-9EA6-DF929625EA0E}">
        <p15:presenceInfo xmlns:p15="http://schemas.microsoft.com/office/powerpoint/2012/main" userId="59aecd6ffd779d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1224" y="10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image" Target="../media/image5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hdphoto" Target="../media/hdphoto1.wdp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jpg"/><Relationship Id="rId5" Type="http://schemas.openxmlformats.org/officeDocument/2006/relationships/image" Target="../media/image2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fr-FR" dirty="0" smtClean="0"/>
              <a:t>AP1 - </a:t>
            </a:r>
            <a:r>
              <a:rPr lang="fr-FR" dirty="0" err="1" smtClean="0"/>
              <a:t>HairSpace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u="sng" dirty="0" smtClean="0"/>
              <a:t>Groupe 5 :</a:t>
            </a:r>
            <a:r>
              <a:rPr lang="fr-FR" dirty="0" smtClean="0"/>
              <a:t> NOLLE </a:t>
            </a:r>
            <a:r>
              <a:rPr lang="fr-FR" dirty="0"/>
              <a:t>Damien et ZABETH </a:t>
            </a:r>
            <a:r>
              <a:rPr lang="fr-FR" dirty="0" smtClean="0"/>
              <a:t>Romain (BTS 2)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619" y="713577"/>
            <a:ext cx="2260510" cy="189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35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14983"/>
          </a:xfrm>
        </p:spPr>
        <p:txBody>
          <a:bodyPr>
            <a:normAutofit/>
          </a:bodyPr>
          <a:lstStyle/>
          <a:p>
            <a:pPr algn="ctr"/>
            <a:r>
              <a:rPr lang="fr-FR" dirty="0" smtClean="0"/>
              <a:t>III. </a:t>
            </a:r>
            <a:r>
              <a:rPr lang="fr-FR" dirty="0"/>
              <a:t>Bilan de </a:t>
            </a:r>
            <a:r>
              <a:rPr lang="fr-FR" dirty="0" smtClean="0"/>
              <a:t>réalisation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1" y="1333500"/>
            <a:ext cx="9905999" cy="513979"/>
          </a:xfrm>
        </p:spPr>
        <p:txBody>
          <a:bodyPr>
            <a:normAutofit lnSpcReduction="10000"/>
          </a:bodyPr>
          <a:lstStyle/>
          <a:p>
            <a:pPr marL="0" lvl="1" indent="0">
              <a:spcBef>
                <a:spcPts val="1000"/>
              </a:spcBef>
              <a:buNone/>
            </a:pPr>
            <a:r>
              <a:rPr lang="fr-FR" sz="2400" dirty="0" smtClean="0"/>
              <a:t>b. </a:t>
            </a:r>
            <a:r>
              <a:rPr lang="fr-FR" sz="2400" dirty="0"/>
              <a:t>Activités terminées et problèmes </a:t>
            </a:r>
            <a:r>
              <a:rPr lang="fr-FR" sz="2400" dirty="0" smtClean="0"/>
              <a:t>rencontrés.</a:t>
            </a:r>
            <a:endParaRPr lang="fr-FR" sz="2400" dirty="0"/>
          </a:p>
        </p:txBody>
      </p:sp>
      <p:sp>
        <p:nvSpPr>
          <p:cNvPr id="6" name="ZoneTexte 5"/>
          <p:cNvSpPr txBox="1"/>
          <p:nvPr/>
        </p:nvSpPr>
        <p:spPr>
          <a:xfrm>
            <a:off x="2448956" y="1847479"/>
            <a:ext cx="7290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Toutes les activités ont été terminées, quelques problèmes ont été rencontrés :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1180467" y="2216811"/>
            <a:ext cx="98278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 smtClean="0"/>
              <a:t>Code copier en double lors du « </a:t>
            </a:r>
            <a:r>
              <a:rPr lang="fr-FR" dirty="0" err="1" smtClean="0"/>
              <a:t>merge</a:t>
            </a:r>
            <a:r>
              <a:rPr lang="fr-FR" dirty="0" smtClean="0"/>
              <a:t> » sur </a:t>
            </a:r>
            <a:r>
              <a:rPr lang="fr-FR" dirty="0" err="1" smtClean="0"/>
              <a:t>GitKraken</a:t>
            </a:r>
            <a:r>
              <a:rPr lang="fr-FR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Code qui resté alors qu’on l’avait supprimé après « </a:t>
            </a:r>
            <a:r>
              <a:rPr lang="fr-FR" dirty="0" err="1" smtClean="0"/>
              <a:t>merge</a:t>
            </a:r>
            <a:r>
              <a:rPr lang="fr-FR" dirty="0" smtClean="0"/>
              <a:t> ».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Branche supprimé par erreur sur </a:t>
            </a:r>
            <a:r>
              <a:rPr lang="fr-FR" dirty="0" err="1" smtClean="0"/>
              <a:t>GitKraken</a:t>
            </a:r>
            <a:r>
              <a:rPr lang="fr-FR" dirty="0"/>
              <a:t>.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Un problème à été rencontré pour réaliser le système d’authentification, on a été obligé de le refaire.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Un problème de version PHP qui faisait que certaines bibliothèques </a:t>
            </a:r>
            <a:r>
              <a:rPr lang="fr-FR" dirty="0" err="1" smtClean="0"/>
              <a:t>Symfony</a:t>
            </a:r>
            <a:r>
              <a:rPr lang="fr-FR" dirty="0" smtClean="0"/>
              <a:t> ne marchaient pas.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1141411" y="4069292"/>
            <a:ext cx="990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Tous ces problèmes ont été résolus assez rapidement hormis l’authentification qui a mis plus de temps que prévu. Toutes ces erreurs s’expliquent par le fait qu’on découvrait des nouvelles technologies.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9125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01713" y="3145817"/>
            <a:ext cx="9905998" cy="714983"/>
          </a:xfrm>
        </p:spPr>
        <p:txBody>
          <a:bodyPr>
            <a:normAutofit/>
          </a:bodyPr>
          <a:lstStyle/>
          <a:p>
            <a:r>
              <a:rPr lang="fr-FR" dirty="0" smtClean="0"/>
              <a:t>IV. Conclusion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9182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 smtClean="0"/>
              <a:t>Sommaire :</a:t>
            </a:r>
            <a:endParaRPr lang="fr-FR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romanUcPeriod"/>
            </a:pPr>
            <a:r>
              <a:rPr lang="fr-FR" dirty="0" smtClean="0"/>
              <a:t>Contexte professionnel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dirty="0" smtClean="0"/>
              <a:t>Présentation de l’entreprise et de son secteur d’activité.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dirty="0" smtClean="0"/>
              <a:t>Présentation de l’équipe.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dirty="0" smtClean="0"/>
              <a:t>Présentation du projet.</a:t>
            </a:r>
          </a:p>
          <a:p>
            <a:pPr marL="514350" indent="-514350">
              <a:buFont typeface="+mj-lt"/>
              <a:buAutoNum type="romanUcPeriod"/>
            </a:pPr>
            <a:r>
              <a:rPr lang="fr-FR" dirty="0" smtClean="0"/>
              <a:t>Activités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dirty="0" smtClean="0"/>
              <a:t>Liste des activités.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dirty="0" smtClean="0"/>
              <a:t>Outils utilisés.</a:t>
            </a:r>
          </a:p>
          <a:p>
            <a:pPr marL="514350" indent="-514350">
              <a:buFont typeface="+mj-lt"/>
              <a:buAutoNum type="romanUcPeriod"/>
            </a:pPr>
            <a:r>
              <a:rPr lang="fr-FR" dirty="0"/>
              <a:t>Bilan de réalisation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dirty="0"/>
              <a:t>Planning réel et écarts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dirty="0"/>
              <a:t>Activités terminées et problèmes </a:t>
            </a:r>
            <a:r>
              <a:rPr lang="fr-FR" dirty="0" smtClean="0"/>
              <a:t>rencontrés</a:t>
            </a:r>
          </a:p>
          <a:p>
            <a:pPr marL="514350" indent="-514350">
              <a:buFont typeface="+mj-lt"/>
              <a:buAutoNum type="romanUcPeriod"/>
            </a:pPr>
            <a:r>
              <a:rPr lang="fr-FR" dirty="0" smtClean="0"/>
              <a:t>Conclusion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43386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1498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I</a:t>
            </a:r>
            <a:r>
              <a:rPr lang="fr-FR" dirty="0" smtClean="0"/>
              <a:t>. Contexte professionnel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1" y="1333500"/>
            <a:ext cx="9905999" cy="513979"/>
          </a:xfrm>
        </p:spPr>
        <p:txBody>
          <a:bodyPr>
            <a:normAutofit lnSpcReduction="10000"/>
          </a:bodyPr>
          <a:lstStyle/>
          <a:p>
            <a:pPr marL="0" lvl="1" indent="0">
              <a:spcBef>
                <a:spcPts val="1000"/>
              </a:spcBef>
              <a:buNone/>
            </a:pPr>
            <a:r>
              <a:rPr lang="fr-FR" sz="2400" dirty="0" smtClean="0"/>
              <a:t>a. Présentation </a:t>
            </a:r>
            <a:r>
              <a:rPr lang="fr-FR" sz="2400" dirty="0"/>
              <a:t>de l’entreprise et de son secteur d’activité.</a:t>
            </a:r>
          </a:p>
          <a:p>
            <a:endParaRPr lang="fr-FR" dirty="0"/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1141412" y="1333500"/>
            <a:ext cx="9905998" cy="714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8"/>
          <a:stretch/>
        </p:blipFill>
        <p:spPr>
          <a:xfrm>
            <a:off x="4298152" y="2001466"/>
            <a:ext cx="3592515" cy="762000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1141411" y="2763466"/>
            <a:ext cx="9905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 err="1" smtClean="0"/>
              <a:t>Comeleon</a:t>
            </a:r>
            <a:r>
              <a:rPr lang="fr-FR" dirty="0" smtClean="0"/>
              <a:t> est une agence disposant de différents pôles de développements (Web, applications, …) et qui propose ses services à des clients souhaitant accélérer leurs business sur internet en leurs permettant l’acquisition de nouveaux clients en augmentant leurs visibilités et leurs référencements en ligne.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3275" y="3686796"/>
            <a:ext cx="6102267" cy="270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0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1498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I</a:t>
            </a:r>
            <a:r>
              <a:rPr lang="fr-FR" dirty="0" smtClean="0"/>
              <a:t>. Contexte professionnel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1" y="1333500"/>
            <a:ext cx="9905999" cy="513979"/>
          </a:xfrm>
        </p:spPr>
        <p:txBody>
          <a:bodyPr>
            <a:normAutofit lnSpcReduction="10000"/>
          </a:bodyPr>
          <a:lstStyle/>
          <a:p>
            <a:pPr marL="0" lvl="1" indent="0">
              <a:spcBef>
                <a:spcPts val="1000"/>
              </a:spcBef>
              <a:buNone/>
            </a:pPr>
            <a:r>
              <a:rPr lang="fr-FR" sz="2400" dirty="0" smtClean="0"/>
              <a:t>b. </a:t>
            </a:r>
            <a:r>
              <a:rPr lang="fr-FR" sz="2400" dirty="0"/>
              <a:t>Présentation de l’équipe.</a:t>
            </a:r>
          </a:p>
          <a:p>
            <a:endParaRPr lang="fr-FR" dirty="0"/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1141412" y="1333500"/>
            <a:ext cx="9905998" cy="714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8"/>
          <a:stretch/>
        </p:blipFill>
        <p:spPr>
          <a:xfrm>
            <a:off x="4298152" y="2001466"/>
            <a:ext cx="3592515" cy="7620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4380028" y="4712732"/>
            <a:ext cx="3428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Équipe du service </a:t>
            </a:r>
            <a:r>
              <a:rPr lang="fr-FR" dirty="0"/>
              <a:t>‘création de site</a:t>
            </a:r>
            <a:r>
              <a:rPr lang="fr-FR" dirty="0" smtClean="0"/>
              <a:t>’.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910" y="3566280"/>
            <a:ext cx="1808997" cy="1146452"/>
          </a:xfrm>
          <a:prstGeom prst="rect">
            <a:avLst/>
          </a:prstGeom>
        </p:spPr>
      </p:pic>
      <p:cxnSp>
        <p:nvCxnSpPr>
          <p:cNvPr id="11" name="Connecteur droit avec flèche 10"/>
          <p:cNvCxnSpPr>
            <a:stCxn id="7" idx="2"/>
          </p:cNvCxnSpPr>
          <p:nvPr/>
        </p:nvCxnSpPr>
        <p:spPr>
          <a:xfrm>
            <a:off x="6094410" y="2763466"/>
            <a:ext cx="0" cy="675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e 29"/>
          <p:cNvGrpSpPr/>
          <p:nvPr/>
        </p:nvGrpSpPr>
        <p:grpSpPr>
          <a:xfrm>
            <a:off x="4901402" y="3454305"/>
            <a:ext cx="2386010" cy="911225"/>
            <a:chOff x="5955512" y="3276600"/>
            <a:chExt cx="2386010" cy="911225"/>
          </a:xfrm>
        </p:grpSpPr>
        <p:cxnSp>
          <p:nvCxnSpPr>
            <p:cNvPr id="16" name="Connecteur droit 15"/>
            <p:cNvCxnSpPr/>
            <p:nvPr/>
          </p:nvCxnSpPr>
          <p:spPr>
            <a:xfrm>
              <a:off x="7153275" y="3276600"/>
              <a:ext cx="0" cy="4667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>
            <a:xfrm flipH="1">
              <a:off x="5955512" y="3740150"/>
              <a:ext cx="238601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/>
            <p:nvPr/>
          </p:nvCxnSpPr>
          <p:spPr>
            <a:xfrm>
              <a:off x="8336759" y="3740150"/>
              <a:ext cx="0" cy="44767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/>
            <p:cNvCxnSpPr/>
            <p:nvPr/>
          </p:nvCxnSpPr>
          <p:spPr>
            <a:xfrm>
              <a:off x="5955512" y="3740150"/>
              <a:ext cx="0" cy="44767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Image 3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080" y="4522637"/>
            <a:ext cx="818644" cy="787306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327" y="4522637"/>
            <a:ext cx="818644" cy="787306"/>
          </a:xfrm>
          <a:prstGeom prst="rect">
            <a:avLst/>
          </a:prstGeom>
        </p:spPr>
      </p:pic>
      <p:sp>
        <p:nvSpPr>
          <p:cNvPr id="33" name="ZoneTexte 32"/>
          <p:cNvSpPr txBox="1"/>
          <p:nvPr/>
        </p:nvSpPr>
        <p:spPr>
          <a:xfrm>
            <a:off x="4177103" y="5309943"/>
            <a:ext cx="1448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 smtClean="0"/>
              <a:t>NOLLE Damien</a:t>
            </a:r>
          </a:p>
          <a:p>
            <a:pPr algn="ctr"/>
            <a:r>
              <a:rPr lang="fr-FR" sz="1600" i="1" dirty="0" smtClean="0"/>
              <a:t>(Développeur et chef de projet)</a:t>
            </a:r>
            <a:endParaRPr lang="fr-FR" sz="1600" i="1" dirty="0"/>
          </a:p>
        </p:txBody>
      </p:sp>
      <p:sp>
        <p:nvSpPr>
          <p:cNvPr id="35" name="ZoneTexte 34"/>
          <p:cNvSpPr txBox="1"/>
          <p:nvPr/>
        </p:nvSpPr>
        <p:spPr>
          <a:xfrm>
            <a:off x="6558350" y="5327450"/>
            <a:ext cx="1448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/>
              <a:t>ZABETH Romain</a:t>
            </a:r>
          </a:p>
          <a:p>
            <a:pPr algn="ctr"/>
            <a:r>
              <a:rPr lang="fr-FR" sz="1600" i="1" dirty="0" smtClean="0"/>
              <a:t>(Développeur)</a:t>
            </a:r>
            <a:endParaRPr lang="fr-FR" sz="1600" i="1" dirty="0"/>
          </a:p>
        </p:txBody>
      </p:sp>
    </p:spTree>
    <p:extLst>
      <p:ext uri="{BB962C8B-B14F-4D97-AF65-F5344CB8AC3E}">
        <p14:creationId xmlns:p14="http://schemas.microsoft.com/office/powerpoint/2010/main" val="294923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22222E-6 L 2.08333E-7 -0.2298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50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7 L 2.08333E-7 -0.23079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33" grpId="0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1498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I</a:t>
            </a:r>
            <a:r>
              <a:rPr lang="fr-FR" dirty="0" smtClean="0"/>
              <a:t>. Contexte professionnel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1" y="1333500"/>
            <a:ext cx="9905999" cy="513979"/>
          </a:xfrm>
        </p:spPr>
        <p:txBody>
          <a:bodyPr>
            <a:normAutofit lnSpcReduction="10000"/>
          </a:bodyPr>
          <a:lstStyle/>
          <a:p>
            <a:pPr marL="0" lvl="1" indent="0">
              <a:spcBef>
                <a:spcPts val="1000"/>
              </a:spcBef>
              <a:buNone/>
            </a:pPr>
            <a:r>
              <a:rPr lang="fr-FR" sz="2400" dirty="0" smtClean="0"/>
              <a:t>c. Présentation </a:t>
            </a:r>
            <a:r>
              <a:rPr lang="fr-FR" sz="2400" dirty="0"/>
              <a:t>du projet.</a:t>
            </a:r>
          </a:p>
          <a:p>
            <a:endParaRPr lang="fr-FR" dirty="0"/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1141412" y="1333500"/>
            <a:ext cx="9905998" cy="714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dirty="0"/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496" y="2454883"/>
            <a:ext cx="1633065" cy="1368972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1299959" y="4024859"/>
            <a:ext cx="1978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 smtClean="0"/>
              <a:t>Salon de coiffure </a:t>
            </a:r>
            <a:r>
              <a:rPr lang="fr-FR" dirty="0" err="1" smtClean="0"/>
              <a:t>HairSpace</a:t>
            </a:r>
            <a:r>
              <a:rPr lang="fr-FR" dirty="0" smtClean="0"/>
              <a:t> tenu par M. </a:t>
            </a:r>
            <a:r>
              <a:rPr lang="fr-FR" dirty="0" err="1" smtClean="0"/>
              <a:t>Hair</a:t>
            </a:r>
            <a:r>
              <a:rPr lang="fr-FR" dirty="0"/>
              <a:t>.</a:t>
            </a:r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8"/>
          <a:stretch/>
        </p:blipFill>
        <p:spPr>
          <a:xfrm>
            <a:off x="4682836" y="2979986"/>
            <a:ext cx="2644413" cy="560900"/>
          </a:xfrm>
          <a:prstGeom prst="rect">
            <a:avLst/>
          </a:prstGeom>
        </p:spPr>
      </p:pic>
      <p:cxnSp>
        <p:nvCxnSpPr>
          <p:cNvPr id="10" name="Connecteur droit avec flèche 9"/>
          <p:cNvCxnSpPr/>
          <p:nvPr/>
        </p:nvCxnSpPr>
        <p:spPr>
          <a:xfrm>
            <a:off x="3426691" y="3260436"/>
            <a:ext cx="1016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/>
          <p:cNvSpPr txBox="1"/>
          <p:nvPr/>
        </p:nvSpPr>
        <p:spPr>
          <a:xfrm>
            <a:off x="8563819" y="4024859"/>
            <a:ext cx="17306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 smtClean="0"/>
              <a:t>Notre équipe du service </a:t>
            </a:r>
            <a:r>
              <a:rPr lang="fr-FR" dirty="0"/>
              <a:t>‘création de site</a:t>
            </a:r>
            <a:r>
              <a:rPr lang="fr-FR" dirty="0" smtClean="0"/>
              <a:t>’.</a:t>
            </a:r>
            <a:endParaRPr lang="fr-FR" dirty="0"/>
          </a:p>
        </p:txBody>
      </p:sp>
      <p:pic>
        <p:nvPicPr>
          <p:cNvPr id="25" name="Image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963" y="2846405"/>
            <a:ext cx="1542327" cy="977450"/>
          </a:xfrm>
          <a:prstGeom prst="rect">
            <a:avLst/>
          </a:prstGeom>
        </p:spPr>
      </p:pic>
      <p:cxnSp>
        <p:nvCxnSpPr>
          <p:cNvPr id="13" name="Connecteur droit avec flèche 12"/>
          <p:cNvCxnSpPr/>
          <p:nvPr/>
        </p:nvCxnSpPr>
        <p:spPr>
          <a:xfrm>
            <a:off x="7452462" y="3251199"/>
            <a:ext cx="98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3431645" y="3261239"/>
            <a:ext cx="10110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 smtClean="0"/>
              <a:t>Fait appel à</a:t>
            </a:r>
            <a:endParaRPr lang="fr-FR" sz="1400" i="1" dirty="0"/>
          </a:p>
        </p:txBody>
      </p:sp>
      <p:sp>
        <p:nvSpPr>
          <p:cNvPr id="26" name="ZoneTexte 25"/>
          <p:cNvSpPr txBox="1"/>
          <p:nvPr/>
        </p:nvSpPr>
        <p:spPr>
          <a:xfrm>
            <a:off x="4940568" y="3540886"/>
            <a:ext cx="23076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i="1" dirty="0" smtClean="0"/>
              <a:t>Pour réaliser un site vitrine.</a:t>
            </a:r>
            <a:endParaRPr lang="fr-FR" sz="1600" i="1" dirty="0"/>
          </a:p>
        </p:txBody>
      </p:sp>
      <p:sp>
        <p:nvSpPr>
          <p:cNvPr id="27" name="ZoneTexte 26"/>
          <p:cNvSpPr txBox="1"/>
          <p:nvPr/>
        </p:nvSpPr>
        <p:spPr>
          <a:xfrm>
            <a:off x="7678473" y="3230462"/>
            <a:ext cx="5341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i="1" dirty="0" err="1" smtClean="0"/>
              <a:t>CdC</a:t>
            </a:r>
            <a:endParaRPr lang="fr-FR" sz="1600" i="1" dirty="0"/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0342" y="3569016"/>
            <a:ext cx="370382" cy="37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08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4" grpId="0"/>
      <p:bldP spid="22" grpId="0"/>
      <p:bldP spid="26" grpId="0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14983"/>
          </a:xfrm>
        </p:spPr>
        <p:txBody>
          <a:bodyPr>
            <a:normAutofit/>
          </a:bodyPr>
          <a:lstStyle/>
          <a:p>
            <a:pPr algn="ctr"/>
            <a:r>
              <a:rPr lang="fr-FR" dirty="0" smtClean="0"/>
              <a:t>II. </a:t>
            </a:r>
            <a:r>
              <a:rPr lang="fr-FR" dirty="0"/>
              <a:t>Activités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1" y="1333500"/>
            <a:ext cx="9905999" cy="513979"/>
          </a:xfrm>
        </p:spPr>
        <p:txBody>
          <a:bodyPr>
            <a:normAutofit lnSpcReduction="10000"/>
          </a:bodyPr>
          <a:lstStyle/>
          <a:p>
            <a:pPr marL="0" lvl="1" indent="0">
              <a:spcBef>
                <a:spcPts val="1000"/>
              </a:spcBef>
              <a:buNone/>
            </a:pPr>
            <a:r>
              <a:rPr lang="fr-FR" sz="2400" dirty="0"/>
              <a:t>a</a:t>
            </a:r>
            <a:r>
              <a:rPr lang="fr-FR" sz="2400" dirty="0" smtClean="0"/>
              <a:t>. </a:t>
            </a:r>
            <a:r>
              <a:rPr lang="fr-FR" sz="2400" dirty="0"/>
              <a:t>Liste des activités.</a:t>
            </a:r>
          </a:p>
          <a:p>
            <a:endParaRPr lang="fr-FR" dirty="0"/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1141412" y="1333500"/>
            <a:ext cx="9905998" cy="714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6144" y="2216811"/>
            <a:ext cx="6623108" cy="3725498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782355" y="1847479"/>
            <a:ext cx="4850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Pour le suivi du projet, un </a:t>
            </a:r>
            <a:r>
              <a:rPr lang="fr-FR" dirty="0" err="1" smtClean="0"/>
              <a:t>Trello</a:t>
            </a:r>
            <a:r>
              <a:rPr lang="fr-FR" dirty="0"/>
              <a:t> </a:t>
            </a:r>
            <a:r>
              <a:rPr lang="fr-FR" dirty="0" smtClean="0"/>
              <a:t>a été mis en place.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1141410" y="1847479"/>
            <a:ext cx="89490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smtClean="0"/>
              <a:t>Activités de Damien :</a:t>
            </a:r>
            <a:endParaRPr lang="fr-FR" b="1" u="sng" dirty="0"/>
          </a:p>
          <a:p>
            <a:pPr marL="742950" lvl="1" indent="-285750">
              <a:buFont typeface="Tw Cen MT" panose="020B0602020104020603" pitchFamily="34" charset="0"/>
              <a:buChar char="–"/>
            </a:pPr>
            <a:r>
              <a:rPr lang="fr-FR" dirty="0" smtClean="0"/>
              <a:t>Création de la page d’accueil.</a:t>
            </a:r>
          </a:p>
          <a:p>
            <a:pPr marL="742950" lvl="1" indent="-285750">
              <a:buFont typeface="Tw Cen MT" panose="020B0602020104020603" pitchFamily="34" charset="0"/>
              <a:buChar char="–"/>
            </a:pPr>
            <a:r>
              <a:rPr lang="fr-FR" dirty="0" smtClean="0"/>
              <a:t>Création de la page des prestations avec possibilité pour l’administrateur de venir modifier, supprimer ou ajouter une prestation.</a:t>
            </a:r>
          </a:p>
          <a:p>
            <a:pPr marL="742950" lvl="1" indent="-285750">
              <a:buFont typeface="Tw Cen MT" panose="020B0602020104020603" pitchFamily="34" charset="0"/>
              <a:buChar char="–"/>
            </a:pPr>
            <a:r>
              <a:rPr lang="fr-FR" dirty="0" smtClean="0"/>
              <a:t>Création du formulaire de contacte.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1141410" y="3324807"/>
            <a:ext cx="89490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smtClean="0"/>
              <a:t>Activités de Romain :</a:t>
            </a:r>
            <a:endParaRPr lang="fr-FR" b="1" u="sng" dirty="0"/>
          </a:p>
          <a:p>
            <a:pPr marL="742950" lvl="1" indent="-285750">
              <a:buFont typeface="Tw Cen MT" panose="020B0602020104020603" pitchFamily="34" charset="0"/>
              <a:buChar char="–"/>
            </a:pPr>
            <a:r>
              <a:rPr lang="fr-FR" dirty="0" smtClean="0"/>
              <a:t>Création du système d’authentification avec page de connexion et d’inscription pour deux types de profil (Admin et </a:t>
            </a:r>
            <a:r>
              <a:rPr lang="fr-FR" dirty="0" err="1" smtClean="0"/>
              <a:t>Users</a:t>
            </a:r>
            <a:r>
              <a:rPr lang="fr-FR" dirty="0" smtClean="0"/>
              <a:t>).</a:t>
            </a:r>
            <a:endParaRPr lang="fr-FR" dirty="0" smtClean="0"/>
          </a:p>
          <a:p>
            <a:pPr marL="742950" lvl="1" indent="-285750">
              <a:buFont typeface="Tw Cen MT" panose="020B0602020104020603" pitchFamily="34" charset="0"/>
              <a:buChar char="–"/>
            </a:pPr>
            <a:r>
              <a:rPr lang="fr-FR" dirty="0" smtClean="0"/>
              <a:t>Création de la page de présentation avec possibilité pour l’administrateur de la modifier.</a:t>
            </a:r>
          </a:p>
          <a:p>
            <a:pPr marL="742950" lvl="1" indent="-285750">
              <a:buFont typeface="Tw Cen MT" panose="020B0602020104020603" pitchFamily="34" charset="0"/>
              <a:buChar char="–"/>
            </a:pPr>
            <a:r>
              <a:rPr lang="fr-FR" dirty="0" smtClean="0"/>
              <a:t>Page d’avis avec possibilité pour l’administrateur de supprimer des avis.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141410" y="5079133"/>
            <a:ext cx="39526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smtClean="0"/>
              <a:t>Activités en communs :</a:t>
            </a:r>
          </a:p>
          <a:p>
            <a:pPr marL="742950" lvl="1" indent="-285750">
              <a:buFont typeface="Tw Cen MT" panose="020B0602020104020603" pitchFamily="34" charset="0"/>
              <a:buChar char="–"/>
            </a:pPr>
            <a:r>
              <a:rPr lang="fr-FR" dirty="0" smtClean="0"/>
              <a:t>Maquettage style graphique.</a:t>
            </a:r>
          </a:p>
          <a:p>
            <a:pPr marL="742950" lvl="1" indent="-285750">
              <a:buFont typeface="Tw Cen MT" panose="020B0602020104020603" pitchFamily="34" charset="0"/>
              <a:buChar char="–"/>
            </a:pPr>
            <a:r>
              <a:rPr lang="fr-FR" dirty="0" smtClean="0"/>
              <a:t>Création de la base de données.</a:t>
            </a:r>
          </a:p>
          <a:p>
            <a:pPr marL="742950" lvl="1" indent="-285750">
              <a:buFont typeface="Tw Cen MT" panose="020B0602020104020603" pitchFamily="34" charset="0"/>
              <a:buChar char="–"/>
            </a:pPr>
            <a:r>
              <a:rPr lang="fr-FR" dirty="0" smtClean="0"/>
              <a:t>Menu de navigation.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2880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20" grpId="0"/>
      <p:bldP spid="20" grpId="1"/>
      <p:bldP spid="12" grpId="0"/>
      <p:bldP spid="1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14983"/>
          </a:xfrm>
        </p:spPr>
        <p:txBody>
          <a:bodyPr>
            <a:normAutofit/>
          </a:bodyPr>
          <a:lstStyle/>
          <a:p>
            <a:pPr algn="ctr"/>
            <a:r>
              <a:rPr lang="fr-FR" dirty="0" smtClean="0"/>
              <a:t>II. </a:t>
            </a:r>
            <a:r>
              <a:rPr lang="fr-FR" dirty="0"/>
              <a:t>Activités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1" y="1333500"/>
            <a:ext cx="9905999" cy="513979"/>
          </a:xfrm>
        </p:spPr>
        <p:txBody>
          <a:bodyPr>
            <a:normAutofit lnSpcReduction="10000"/>
          </a:bodyPr>
          <a:lstStyle/>
          <a:p>
            <a:pPr marL="0" lvl="1" indent="0">
              <a:spcBef>
                <a:spcPts val="1000"/>
              </a:spcBef>
              <a:buNone/>
            </a:pPr>
            <a:r>
              <a:rPr lang="fr-FR" sz="2400" dirty="0"/>
              <a:t>a</a:t>
            </a:r>
            <a:r>
              <a:rPr lang="fr-FR" sz="2400" dirty="0" smtClean="0"/>
              <a:t>. </a:t>
            </a:r>
            <a:r>
              <a:rPr lang="fr-FR" sz="2400" dirty="0"/>
              <a:t>Liste des activités.</a:t>
            </a:r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0191" y="2356047"/>
            <a:ext cx="4147219" cy="2332811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141410" y="1842068"/>
            <a:ext cx="2936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fr-FR" dirty="0"/>
              <a:t>Maquettage style </a:t>
            </a:r>
            <a:r>
              <a:rPr lang="fr-FR" dirty="0" smtClean="0"/>
              <a:t>graphique</a:t>
            </a:r>
            <a:r>
              <a:rPr lang="fr-FR" dirty="0"/>
              <a:t> </a:t>
            </a:r>
            <a:r>
              <a:rPr lang="fr-FR" dirty="0" smtClean="0"/>
              <a:t>:</a:t>
            </a:r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410" y="2356047"/>
            <a:ext cx="4156838" cy="2338222"/>
          </a:xfrm>
          <a:prstGeom prst="rect">
            <a:avLst/>
          </a:prstGeom>
        </p:spPr>
      </p:pic>
      <p:cxnSp>
        <p:nvCxnSpPr>
          <p:cNvPr id="14" name="Connecteur droit avec flèche 13"/>
          <p:cNvCxnSpPr/>
          <p:nvPr/>
        </p:nvCxnSpPr>
        <p:spPr>
          <a:xfrm>
            <a:off x="5635625" y="3522452"/>
            <a:ext cx="102235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2683464" y="4688858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Maquette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6713758" y="4688858"/>
            <a:ext cx="4520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/>
              <a:t>Résultat final (</a:t>
            </a:r>
            <a:r>
              <a:rPr lang="fr-FR" dirty="0" err="1" smtClean="0"/>
              <a:t>Twig</a:t>
            </a:r>
            <a:r>
              <a:rPr lang="fr-FR" dirty="0"/>
              <a:t>,</a:t>
            </a:r>
            <a:r>
              <a:rPr lang="fr-FR" dirty="0" smtClean="0"/>
              <a:t> CSS et </a:t>
            </a:r>
            <a:r>
              <a:rPr lang="fr-FR" dirty="0" err="1" smtClean="0"/>
              <a:t>template</a:t>
            </a:r>
            <a:r>
              <a:rPr lang="fr-FR" dirty="0" smtClean="0"/>
              <a:t> </a:t>
            </a:r>
            <a:r>
              <a:rPr lang="fr-FR" dirty="0" err="1" smtClean="0"/>
              <a:t>Bootstrap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17" name="ZoneTexte 16"/>
          <p:cNvSpPr txBox="1"/>
          <p:nvPr/>
        </p:nvSpPr>
        <p:spPr>
          <a:xfrm>
            <a:off x="1141410" y="1839363"/>
            <a:ext cx="3268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Création de la base de </a:t>
            </a:r>
            <a:r>
              <a:rPr lang="fr-FR" dirty="0" smtClean="0"/>
              <a:t>données :</a:t>
            </a:r>
            <a:endParaRPr lang="fr-FR" dirty="0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5587" y="2299627"/>
            <a:ext cx="4347822" cy="2445650"/>
          </a:xfrm>
          <a:prstGeom prst="rect">
            <a:avLst/>
          </a:prstGeom>
        </p:spPr>
      </p:pic>
      <p:sp>
        <p:nvSpPr>
          <p:cNvPr id="19" name="ZoneTexte 18"/>
          <p:cNvSpPr txBox="1"/>
          <p:nvPr/>
        </p:nvSpPr>
        <p:spPr>
          <a:xfrm>
            <a:off x="463775" y="4753185"/>
            <a:ext cx="5511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/>
              <a:t>Base de données et tables (Entités) réalisé en commandes</a:t>
            </a:r>
            <a:endParaRPr lang="fr-FR" dirty="0"/>
          </a:p>
        </p:txBody>
      </p:sp>
      <p:cxnSp>
        <p:nvCxnSpPr>
          <p:cNvPr id="21" name="Connecteur droit avec flèche 20"/>
          <p:cNvCxnSpPr/>
          <p:nvPr/>
        </p:nvCxnSpPr>
        <p:spPr>
          <a:xfrm>
            <a:off x="5635625" y="3522452"/>
            <a:ext cx="102235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30242" y="2316700"/>
            <a:ext cx="4287115" cy="2411503"/>
          </a:xfrm>
          <a:prstGeom prst="rect">
            <a:avLst/>
          </a:prstGeom>
        </p:spPr>
      </p:pic>
      <p:sp>
        <p:nvSpPr>
          <p:cNvPr id="23" name="ZoneTexte 22"/>
          <p:cNvSpPr txBox="1"/>
          <p:nvPr/>
        </p:nvSpPr>
        <p:spPr>
          <a:xfrm>
            <a:off x="7672802" y="4753185"/>
            <a:ext cx="2601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Résultat final dans MySQL</a:t>
            </a:r>
            <a:endParaRPr lang="fr-FR" dirty="0"/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5587" y="2291719"/>
            <a:ext cx="4347822" cy="2445650"/>
          </a:xfrm>
          <a:prstGeom prst="rect">
            <a:avLst/>
          </a:prstGeom>
        </p:spPr>
      </p:pic>
      <p:sp>
        <p:nvSpPr>
          <p:cNvPr id="25" name="ZoneTexte 24"/>
          <p:cNvSpPr txBox="1"/>
          <p:nvPr/>
        </p:nvSpPr>
        <p:spPr>
          <a:xfrm>
            <a:off x="1141409" y="1847479"/>
            <a:ext cx="2124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fr-FR" dirty="0"/>
              <a:t>Menu de </a:t>
            </a:r>
            <a:r>
              <a:rPr lang="fr-FR" dirty="0" smtClean="0"/>
              <a:t>navigation</a:t>
            </a:r>
            <a:r>
              <a:rPr lang="fr-FR" dirty="0"/>
              <a:t> </a:t>
            </a:r>
            <a:r>
              <a:rPr lang="fr-FR" dirty="0" smtClean="0"/>
              <a:t>: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968720" y="4745069"/>
            <a:ext cx="4501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/>
              <a:t>Réalisé en HTML et CSS (à l’aide du </a:t>
            </a:r>
            <a:r>
              <a:rPr lang="fr-FR" dirty="0" err="1" smtClean="0"/>
              <a:t>template</a:t>
            </a:r>
            <a:r>
              <a:rPr lang="fr-FR" dirty="0"/>
              <a:t>)</a:t>
            </a:r>
          </a:p>
        </p:txBody>
      </p:sp>
      <p:cxnSp>
        <p:nvCxnSpPr>
          <p:cNvPr id="27" name="Connecteur droit avec flèche 26"/>
          <p:cNvCxnSpPr/>
          <p:nvPr/>
        </p:nvCxnSpPr>
        <p:spPr>
          <a:xfrm>
            <a:off x="5635625" y="3522451"/>
            <a:ext cx="102235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Image 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07021" y="3405895"/>
            <a:ext cx="3733555" cy="233116"/>
          </a:xfrm>
          <a:prstGeom prst="rect">
            <a:avLst/>
          </a:prstGeom>
        </p:spPr>
      </p:pic>
      <p:sp>
        <p:nvSpPr>
          <p:cNvPr id="29" name="ZoneTexte 28"/>
          <p:cNvSpPr txBox="1"/>
          <p:nvPr/>
        </p:nvSpPr>
        <p:spPr>
          <a:xfrm>
            <a:off x="8289957" y="3595437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/>
              <a:t>Résultat final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0044" y="2259237"/>
            <a:ext cx="4463314" cy="2510614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141409" y="1838033"/>
            <a:ext cx="269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Système d’authentification :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2240724" y="4753185"/>
            <a:ext cx="1981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/>
              <a:t>Page de connexion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326691" y="1925301"/>
            <a:ext cx="3347673" cy="53513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7940012" y="2465307"/>
            <a:ext cx="2121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Variables de sessions</a:t>
            </a:r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21723" y="2851830"/>
            <a:ext cx="4157607" cy="3008350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8354590" y="5852892"/>
            <a:ext cx="1238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/>
              <a:t>Formulaires</a:t>
            </a:r>
            <a:endParaRPr lang="fr-FR" dirty="0"/>
          </a:p>
        </p:txBody>
      </p:sp>
      <p:pic>
        <p:nvPicPr>
          <p:cNvPr id="20" name="Image 1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68720" y="2259237"/>
            <a:ext cx="4501553" cy="2532123"/>
          </a:xfrm>
          <a:prstGeom prst="rect">
            <a:avLst/>
          </a:prstGeom>
        </p:spPr>
      </p:pic>
      <p:sp>
        <p:nvSpPr>
          <p:cNvPr id="30" name="ZoneTexte 29"/>
          <p:cNvSpPr txBox="1"/>
          <p:nvPr/>
        </p:nvSpPr>
        <p:spPr>
          <a:xfrm>
            <a:off x="1141408" y="1838033"/>
            <a:ext cx="1636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Les prestations :</a:t>
            </a:r>
            <a:endParaRPr lang="fr-FR" dirty="0"/>
          </a:p>
        </p:txBody>
      </p:sp>
      <p:sp>
        <p:nvSpPr>
          <p:cNvPr id="31" name="ZoneTexte 30"/>
          <p:cNvSpPr txBox="1"/>
          <p:nvPr/>
        </p:nvSpPr>
        <p:spPr>
          <a:xfrm>
            <a:off x="1028063" y="4773085"/>
            <a:ext cx="4382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La page des prestations qui permet d’ajouter,</a:t>
            </a:r>
          </a:p>
          <a:p>
            <a:r>
              <a:rPr lang="fr-FR" dirty="0"/>
              <a:t>m</a:t>
            </a:r>
            <a:r>
              <a:rPr lang="fr-FR" dirty="0" smtClean="0"/>
              <a:t>odifier ou supprimer une prestation.</a:t>
            </a:r>
            <a:endParaRPr lang="fr-FR" dirty="0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43660" y="2147740"/>
            <a:ext cx="4008069" cy="2643620"/>
          </a:xfrm>
          <a:prstGeom prst="rect">
            <a:avLst/>
          </a:prstGeom>
        </p:spPr>
      </p:pic>
      <p:sp>
        <p:nvSpPr>
          <p:cNvPr id="33" name="ZoneTexte 32"/>
          <p:cNvSpPr txBox="1"/>
          <p:nvPr/>
        </p:nvSpPr>
        <p:spPr>
          <a:xfrm>
            <a:off x="7810743" y="4804396"/>
            <a:ext cx="2073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/>
              <a:t>Extrait du contrôleur.</a:t>
            </a:r>
            <a:endParaRPr lang="fr-FR" dirty="0"/>
          </a:p>
        </p:txBody>
      </p:sp>
      <p:pic>
        <p:nvPicPr>
          <p:cNvPr id="34" name="Image 3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26093" y="2299627"/>
            <a:ext cx="5985324" cy="3366745"/>
          </a:xfrm>
          <a:prstGeom prst="rect">
            <a:avLst/>
          </a:prstGeom>
        </p:spPr>
      </p:pic>
      <p:sp>
        <p:nvSpPr>
          <p:cNvPr id="35" name="ZoneTexte 34"/>
          <p:cNvSpPr txBox="1"/>
          <p:nvPr/>
        </p:nvSpPr>
        <p:spPr>
          <a:xfrm>
            <a:off x="1141407" y="1827615"/>
            <a:ext cx="661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Avis :</a:t>
            </a:r>
            <a:endParaRPr lang="fr-FR" dirty="0"/>
          </a:p>
        </p:txBody>
      </p:sp>
      <p:sp>
        <p:nvSpPr>
          <p:cNvPr id="36" name="ZoneTexte 35"/>
          <p:cNvSpPr txBox="1"/>
          <p:nvPr/>
        </p:nvSpPr>
        <p:spPr>
          <a:xfrm>
            <a:off x="3984329" y="5669509"/>
            <a:ext cx="44688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/>
              <a:t>Seul un utilisateur connecté peut poster un avis.</a:t>
            </a:r>
          </a:p>
          <a:p>
            <a:pPr algn="ctr"/>
            <a:r>
              <a:rPr lang="fr-FR" dirty="0" smtClean="0"/>
              <a:t>L’administrateur peut supprimer des avis.</a:t>
            </a:r>
            <a:endParaRPr lang="fr-FR" dirty="0"/>
          </a:p>
        </p:txBody>
      </p:sp>
      <p:pic>
        <p:nvPicPr>
          <p:cNvPr id="37" name="Image 3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114113" y="2289999"/>
            <a:ext cx="6060749" cy="3409171"/>
          </a:xfrm>
          <a:prstGeom prst="rect">
            <a:avLst/>
          </a:prstGeom>
        </p:spPr>
      </p:pic>
      <p:sp>
        <p:nvSpPr>
          <p:cNvPr id="38" name="ZoneTexte 37"/>
          <p:cNvSpPr txBox="1"/>
          <p:nvPr/>
        </p:nvSpPr>
        <p:spPr>
          <a:xfrm>
            <a:off x="1140654" y="1824334"/>
            <a:ext cx="1868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Page de </a:t>
            </a:r>
            <a:r>
              <a:rPr lang="fr-FR" dirty="0" err="1" smtClean="0"/>
              <a:t>conctact</a:t>
            </a:r>
            <a:r>
              <a:rPr lang="fr-FR" dirty="0" smtClean="0"/>
              <a:t> :</a:t>
            </a:r>
            <a:endParaRPr lang="fr-FR" dirty="0"/>
          </a:p>
        </p:txBody>
      </p:sp>
      <p:sp>
        <p:nvSpPr>
          <p:cNvPr id="39" name="ZoneTexte 38"/>
          <p:cNvSpPr txBox="1"/>
          <p:nvPr/>
        </p:nvSpPr>
        <p:spPr>
          <a:xfrm>
            <a:off x="2966309" y="5699170"/>
            <a:ext cx="6356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Tout le monde peut envoyer un message depuis la page de contact.</a:t>
            </a:r>
          </a:p>
          <a:p>
            <a:pPr algn="ctr"/>
            <a:r>
              <a:rPr lang="fr-FR" dirty="0" smtClean="0"/>
              <a:t>(Enregistrement en BDD.)</a:t>
            </a:r>
            <a:endParaRPr lang="fr-FR" dirty="0"/>
          </a:p>
        </p:txBody>
      </p:sp>
      <p:pic>
        <p:nvPicPr>
          <p:cNvPr id="40" name="Image 3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135836" y="2291803"/>
            <a:ext cx="6042261" cy="3398772"/>
          </a:xfrm>
          <a:prstGeom prst="rect">
            <a:avLst/>
          </a:prstGeom>
        </p:spPr>
      </p:pic>
      <p:sp>
        <p:nvSpPr>
          <p:cNvPr id="41" name="ZoneTexte 40"/>
          <p:cNvSpPr txBox="1"/>
          <p:nvPr/>
        </p:nvSpPr>
        <p:spPr>
          <a:xfrm>
            <a:off x="1029176" y="1836905"/>
            <a:ext cx="226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Page de présentation :</a:t>
            </a:r>
            <a:endParaRPr lang="fr-FR" dirty="0"/>
          </a:p>
        </p:txBody>
      </p:sp>
      <p:sp>
        <p:nvSpPr>
          <p:cNvPr id="42" name="ZoneTexte 41"/>
          <p:cNvSpPr txBox="1"/>
          <p:nvPr/>
        </p:nvSpPr>
        <p:spPr>
          <a:xfrm>
            <a:off x="3936060" y="5669509"/>
            <a:ext cx="4407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L’administrateur peut venir apporter des modifications à la page de présentation.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2198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500"/>
                            </p:stCondLst>
                            <p:childTnLst>
                              <p:par>
                                <p:cTn id="10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5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500"/>
                            </p:stCondLst>
                            <p:childTnLst>
                              <p:par>
                                <p:cTn id="1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500"/>
                            </p:stCondLst>
                            <p:childTnLst>
                              <p:par>
                                <p:cTn id="1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2500"/>
                            </p:stCondLst>
                            <p:childTnLst>
                              <p:par>
                                <p:cTn id="1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3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500"/>
                            </p:stCondLst>
                            <p:childTnLst>
                              <p:par>
                                <p:cTn id="1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500"/>
                            </p:stCondLst>
                            <p:childTnLst>
                              <p:par>
                                <p:cTn id="1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1000"/>
                            </p:stCondLst>
                            <p:childTnLst>
                              <p:par>
                                <p:cTn id="1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1500"/>
                            </p:stCondLst>
                            <p:childTnLst>
                              <p:par>
                                <p:cTn id="19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2500"/>
                            </p:stCondLst>
                            <p:childTnLst>
                              <p:par>
                                <p:cTn id="20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500"/>
                            </p:stCondLst>
                            <p:childTnLst>
                              <p:par>
                                <p:cTn id="2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>
                            <p:stCondLst>
                              <p:cond delay="500"/>
                            </p:stCondLst>
                            <p:childTnLst>
                              <p:par>
                                <p:cTn id="2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1000"/>
                            </p:stCondLst>
                            <p:childTnLst>
                              <p:par>
                                <p:cTn id="2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>
                            <p:stCondLst>
                              <p:cond delay="1500"/>
                            </p:stCondLst>
                            <p:childTnLst>
                              <p:par>
                                <p:cTn id="2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9" fill="hold">
                      <p:stCondLst>
                        <p:cond delay="indefinite"/>
                      </p:stCondLst>
                      <p:childTnLst>
                        <p:par>
                          <p:cTn id="260" fill="hold">
                            <p:stCondLst>
                              <p:cond delay="0"/>
                            </p:stCondLst>
                            <p:childTnLst>
                              <p:par>
                                <p:cTn id="26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0" fill="hold">
                            <p:stCondLst>
                              <p:cond delay="500"/>
                            </p:stCondLst>
                            <p:childTnLst>
                              <p:par>
                                <p:cTn id="2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1000"/>
                            </p:stCondLst>
                            <p:childTnLst>
                              <p:par>
                                <p:cTn id="2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8" fill="hold">
                            <p:stCondLst>
                              <p:cond delay="1500"/>
                            </p:stCondLst>
                            <p:childTnLst>
                              <p:par>
                                <p:cTn id="27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5" grpId="0"/>
      <p:bldP spid="15" grpId="1"/>
      <p:bldP spid="16" grpId="0"/>
      <p:bldP spid="16" grpId="1"/>
      <p:bldP spid="17" grpId="0"/>
      <p:bldP spid="17" grpId="1"/>
      <p:bldP spid="19" grpId="0"/>
      <p:bldP spid="19" grpId="1"/>
      <p:bldP spid="23" grpId="0"/>
      <p:bldP spid="23" grpId="1"/>
      <p:bldP spid="25" grpId="0"/>
      <p:bldP spid="25" grpId="1"/>
      <p:bldP spid="26" grpId="0"/>
      <p:bldP spid="26" grpId="1"/>
      <p:bldP spid="29" grpId="0"/>
      <p:bldP spid="29" grpId="1"/>
      <p:bldP spid="5" grpId="0"/>
      <p:bldP spid="5" grpId="1"/>
      <p:bldP spid="6" grpId="0"/>
      <p:bldP spid="6" grpId="1"/>
      <p:bldP spid="10" grpId="0"/>
      <p:bldP spid="10" grpId="1"/>
      <p:bldP spid="13" grpId="0"/>
      <p:bldP spid="13" grpId="1"/>
      <p:bldP spid="30" grpId="0"/>
      <p:bldP spid="30" grpId="1"/>
      <p:bldP spid="31" grpId="0"/>
      <p:bldP spid="31" grpId="1"/>
      <p:bldP spid="33" grpId="0"/>
      <p:bldP spid="33" grpId="1"/>
      <p:bldP spid="35" grpId="0"/>
      <p:bldP spid="35" grpId="1"/>
      <p:bldP spid="36" grpId="0"/>
      <p:bldP spid="36" grpId="1"/>
      <p:bldP spid="38" grpId="0"/>
      <p:bldP spid="38" grpId="1"/>
      <p:bldP spid="39" grpId="0"/>
      <p:bldP spid="39" grpId="1"/>
      <p:bldP spid="41" grpId="0"/>
      <p:bldP spid="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14983"/>
          </a:xfrm>
        </p:spPr>
        <p:txBody>
          <a:bodyPr>
            <a:normAutofit/>
          </a:bodyPr>
          <a:lstStyle/>
          <a:p>
            <a:pPr algn="ctr"/>
            <a:r>
              <a:rPr lang="fr-FR" dirty="0" smtClean="0"/>
              <a:t>II. </a:t>
            </a:r>
            <a:r>
              <a:rPr lang="fr-FR" dirty="0"/>
              <a:t>Activités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1" y="1333500"/>
            <a:ext cx="9905999" cy="513979"/>
          </a:xfrm>
        </p:spPr>
        <p:txBody>
          <a:bodyPr>
            <a:normAutofit lnSpcReduction="10000"/>
          </a:bodyPr>
          <a:lstStyle/>
          <a:p>
            <a:pPr marL="0" lvl="1" indent="0">
              <a:spcBef>
                <a:spcPts val="1000"/>
              </a:spcBef>
              <a:buNone/>
            </a:pPr>
            <a:r>
              <a:rPr lang="fr-FR" sz="2400" dirty="0"/>
              <a:t>b</a:t>
            </a:r>
            <a:r>
              <a:rPr lang="fr-FR" sz="2400" dirty="0" smtClean="0"/>
              <a:t>. </a:t>
            </a:r>
            <a:r>
              <a:rPr lang="fr-FR" sz="2400" dirty="0"/>
              <a:t>Outils utilisés</a:t>
            </a:r>
            <a:r>
              <a:rPr lang="fr-FR" sz="2400" dirty="0" smtClean="0"/>
              <a:t>.</a:t>
            </a:r>
            <a:endParaRPr lang="fr-FR" sz="2400" dirty="0"/>
          </a:p>
        </p:txBody>
      </p:sp>
      <p:sp>
        <p:nvSpPr>
          <p:cNvPr id="8" name="ZoneTexte 7"/>
          <p:cNvSpPr txBox="1"/>
          <p:nvPr/>
        </p:nvSpPr>
        <p:spPr>
          <a:xfrm>
            <a:off x="4673316" y="1679151"/>
            <a:ext cx="2842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Les prérequis pour </a:t>
            </a:r>
            <a:r>
              <a:rPr lang="fr-FR" dirty="0" err="1" smtClean="0"/>
              <a:t>Symfony</a:t>
            </a:r>
            <a:r>
              <a:rPr lang="fr-FR" dirty="0" smtClean="0"/>
              <a:t> :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1" y="2562462"/>
            <a:ext cx="2183258" cy="25908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3191" y="2562462"/>
            <a:ext cx="2686052" cy="2686052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765" y="2879992"/>
            <a:ext cx="1624013" cy="1955739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4709638" y="1679151"/>
            <a:ext cx="2613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Outils de développement :</a:t>
            </a:r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0300" y="3294511"/>
            <a:ext cx="2254400" cy="1217376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593" y="3046438"/>
            <a:ext cx="1628723" cy="1622843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504" y="3198164"/>
            <a:ext cx="1410070" cy="1410070"/>
          </a:xfrm>
          <a:prstGeom prst="rect">
            <a:avLst/>
          </a:prstGeom>
        </p:spPr>
      </p:pic>
      <p:sp>
        <p:nvSpPr>
          <p:cNvPr id="18" name="ZoneTexte 17"/>
          <p:cNvSpPr txBox="1"/>
          <p:nvPr/>
        </p:nvSpPr>
        <p:spPr>
          <a:xfrm>
            <a:off x="3155396" y="4774231"/>
            <a:ext cx="1407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i="1" dirty="0" smtClean="0"/>
              <a:t>WAMP Server</a:t>
            </a:r>
            <a:endParaRPr lang="fr-FR" b="1" i="1" dirty="0"/>
          </a:p>
        </p:txBody>
      </p:sp>
      <p:sp>
        <p:nvSpPr>
          <p:cNvPr id="19" name="ZoneTexte 18"/>
          <p:cNvSpPr txBox="1"/>
          <p:nvPr/>
        </p:nvSpPr>
        <p:spPr>
          <a:xfrm>
            <a:off x="7295446" y="4774231"/>
            <a:ext cx="1850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i="1" dirty="0" smtClean="0"/>
              <a:t>Visual Studio Code</a:t>
            </a:r>
            <a:endParaRPr lang="fr-FR" b="1" i="1" dirty="0"/>
          </a:p>
        </p:txBody>
      </p:sp>
      <p:sp>
        <p:nvSpPr>
          <p:cNvPr id="21" name="ZoneTexte 20"/>
          <p:cNvSpPr txBox="1"/>
          <p:nvPr/>
        </p:nvSpPr>
        <p:spPr>
          <a:xfrm>
            <a:off x="4061641" y="1679151"/>
            <a:ext cx="406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Système de Gestion de Base de Données :</a:t>
            </a:r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271" y="2841144"/>
            <a:ext cx="4092276" cy="2117753"/>
          </a:xfrm>
          <a:prstGeom prst="rect">
            <a:avLst/>
          </a:prstGeom>
        </p:spPr>
      </p:pic>
      <p:sp>
        <p:nvSpPr>
          <p:cNvPr id="23" name="ZoneTexte 22"/>
          <p:cNvSpPr txBox="1"/>
          <p:nvPr/>
        </p:nvSpPr>
        <p:spPr>
          <a:xfrm>
            <a:off x="2329660" y="1676992"/>
            <a:ext cx="7529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Pour pouvoir travailler à plusieurs sur le même projet et faire le </a:t>
            </a:r>
            <a:r>
              <a:rPr lang="fr-FR" dirty="0" err="1" smtClean="0"/>
              <a:t>versionnement</a:t>
            </a:r>
            <a:r>
              <a:rPr lang="fr-FR" dirty="0" smtClean="0"/>
              <a:t> :</a:t>
            </a:r>
            <a:endParaRPr lang="fr-FR" dirty="0"/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6384" r="16196" b="21391"/>
          <a:stretch/>
        </p:blipFill>
        <p:spPr>
          <a:xfrm>
            <a:off x="3446458" y="2542707"/>
            <a:ext cx="5295900" cy="2714625"/>
          </a:xfrm>
          <a:prstGeom prst="rect">
            <a:avLst/>
          </a:prstGeom>
        </p:spPr>
      </p:pic>
      <p:sp>
        <p:nvSpPr>
          <p:cNvPr id="25" name="ZoneTexte 24"/>
          <p:cNvSpPr txBox="1"/>
          <p:nvPr/>
        </p:nvSpPr>
        <p:spPr>
          <a:xfrm>
            <a:off x="5041908" y="1676992"/>
            <a:ext cx="2105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Pour le maquettage :</a:t>
            </a:r>
            <a:endParaRPr lang="fr-FR" dirty="0"/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558" y="2772009"/>
            <a:ext cx="2171700" cy="2171700"/>
          </a:xfrm>
          <a:prstGeom prst="rect">
            <a:avLst/>
          </a:prstGeom>
        </p:spPr>
      </p:pic>
      <p:sp>
        <p:nvSpPr>
          <p:cNvPr id="27" name="ZoneTexte 26"/>
          <p:cNvSpPr txBox="1"/>
          <p:nvPr/>
        </p:nvSpPr>
        <p:spPr>
          <a:xfrm>
            <a:off x="5519731" y="4835731"/>
            <a:ext cx="11493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i="1" dirty="0" err="1" smtClean="0"/>
              <a:t>Lunacy</a:t>
            </a:r>
            <a:endParaRPr lang="fr-FR" sz="2800" b="1" i="1" dirty="0"/>
          </a:p>
        </p:txBody>
      </p:sp>
    </p:spTree>
    <p:extLst>
      <p:ext uri="{BB962C8B-B14F-4D97-AF65-F5344CB8AC3E}">
        <p14:creationId xmlns:p14="http://schemas.microsoft.com/office/powerpoint/2010/main" val="216446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4" grpId="0"/>
      <p:bldP spid="14" grpId="1"/>
      <p:bldP spid="18" grpId="0"/>
      <p:bldP spid="18" grpId="1"/>
      <p:bldP spid="19" grpId="0"/>
      <p:bldP spid="19" grpId="1"/>
      <p:bldP spid="21" grpId="0"/>
      <p:bldP spid="21" grpId="1"/>
      <p:bldP spid="23" grpId="0"/>
      <p:bldP spid="23" grpId="1"/>
      <p:bldP spid="25" grpId="0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14983"/>
          </a:xfrm>
        </p:spPr>
        <p:txBody>
          <a:bodyPr>
            <a:normAutofit/>
          </a:bodyPr>
          <a:lstStyle/>
          <a:p>
            <a:pPr algn="ctr"/>
            <a:r>
              <a:rPr lang="fr-FR" dirty="0" smtClean="0"/>
              <a:t>III. </a:t>
            </a:r>
            <a:r>
              <a:rPr lang="fr-FR" dirty="0"/>
              <a:t>Bilan de </a:t>
            </a:r>
            <a:r>
              <a:rPr lang="fr-FR" dirty="0" smtClean="0"/>
              <a:t>réalisation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1" y="1333500"/>
            <a:ext cx="9905999" cy="513979"/>
          </a:xfrm>
        </p:spPr>
        <p:txBody>
          <a:bodyPr>
            <a:normAutofit lnSpcReduction="10000"/>
          </a:bodyPr>
          <a:lstStyle/>
          <a:p>
            <a:pPr marL="0" lvl="1" indent="0">
              <a:spcBef>
                <a:spcPts val="1000"/>
              </a:spcBef>
              <a:buNone/>
            </a:pPr>
            <a:r>
              <a:rPr lang="fr-FR" sz="2400" dirty="0"/>
              <a:t>a</a:t>
            </a:r>
            <a:r>
              <a:rPr lang="fr-FR" sz="2400" dirty="0" smtClean="0"/>
              <a:t>. </a:t>
            </a:r>
            <a:r>
              <a:rPr lang="fr-FR" sz="2400" dirty="0"/>
              <a:t>Planning réel et </a:t>
            </a:r>
            <a:r>
              <a:rPr lang="fr-FR" sz="2400" dirty="0" smtClean="0"/>
              <a:t>écarts.</a:t>
            </a:r>
            <a:endParaRPr lang="fr-FR" sz="2400" dirty="0"/>
          </a:p>
        </p:txBody>
      </p:sp>
      <p:sp>
        <p:nvSpPr>
          <p:cNvPr id="4" name="ZoneTexte 3"/>
          <p:cNvSpPr txBox="1"/>
          <p:nvPr/>
        </p:nvSpPr>
        <p:spPr>
          <a:xfrm>
            <a:off x="1141410" y="1847479"/>
            <a:ext cx="2269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Diagramme de Gantt :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472" y="2216811"/>
            <a:ext cx="8905875" cy="408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395</TotalTime>
  <Words>599</Words>
  <Application>Microsoft Office PowerPoint</Application>
  <PresentationFormat>Grand écran</PresentationFormat>
  <Paragraphs>96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Tw Cen MT</vt:lpstr>
      <vt:lpstr>Circuit</vt:lpstr>
      <vt:lpstr>AP1 - HairSpace</vt:lpstr>
      <vt:lpstr>Sommaire :</vt:lpstr>
      <vt:lpstr>I. Contexte professionnel</vt:lpstr>
      <vt:lpstr>I. Contexte professionnel</vt:lpstr>
      <vt:lpstr>I. Contexte professionnel</vt:lpstr>
      <vt:lpstr>II. Activités</vt:lpstr>
      <vt:lpstr>II. Activités</vt:lpstr>
      <vt:lpstr>II. Activités</vt:lpstr>
      <vt:lpstr>III. Bilan de réalisation</vt:lpstr>
      <vt:lpstr>III. Bilan de réalisation</vt:lpstr>
      <vt:lpstr>IV.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Damien NOLLE</dc:creator>
  <cp:lastModifiedBy>Damien NOLLE</cp:lastModifiedBy>
  <cp:revision>107</cp:revision>
  <dcterms:created xsi:type="dcterms:W3CDTF">2022-11-06T14:08:06Z</dcterms:created>
  <dcterms:modified xsi:type="dcterms:W3CDTF">2022-11-15T01:21:21Z</dcterms:modified>
</cp:coreProperties>
</file>

<file path=docProps/thumbnail.jpeg>
</file>